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7"/>
  </p:notesMasterIdLst>
  <p:sldIdLst>
    <p:sldId id="256" r:id="rId5"/>
    <p:sldId id="371" r:id="rId6"/>
    <p:sldId id="369" r:id="rId7"/>
    <p:sldId id="372" r:id="rId8"/>
    <p:sldId id="374" r:id="rId9"/>
    <p:sldId id="373" r:id="rId10"/>
    <p:sldId id="375" r:id="rId11"/>
    <p:sldId id="376" r:id="rId12"/>
    <p:sldId id="354" r:id="rId13"/>
    <p:sldId id="377" r:id="rId14"/>
    <p:sldId id="303" r:id="rId15"/>
    <p:sldId id="306" r:id="rId16"/>
    <p:sldId id="340" r:id="rId17"/>
    <p:sldId id="341" r:id="rId18"/>
    <p:sldId id="300" r:id="rId19"/>
    <p:sldId id="318" r:id="rId20"/>
    <p:sldId id="319" r:id="rId21"/>
    <p:sldId id="308" r:id="rId22"/>
    <p:sldId id="368" r:id="rId23"/>
    <p:sldId id="310" r:id="rId24"/>
    <p:sldId id="309" r:id="rId25"/>
    <p:sldId id="350" r:id="rId26"/>
    <p:sldId id="304" r:id="rId27"/>
    <p:sldId id="347" r:id="rId28"/>
    <p:sldId id="348" r:id="rId29"/>
    <p:sldId id="349" r:id="rId30"/>
    <p:sldId id="317" r:id="rId31"/>
    <p:sldId id="363" r:id="rId32"/>
    <p:sldId id="339" r:id="rId33"/>
    <p:sldId id="301" r:id="rId34"/>
    <p:sldId id="302" r:id="rId35"/>
    <p:sldId id="351" r:id="rId36"/>
    <p:sldId id="330" r:id="rId37"/>
    <p:sldId id="331" r:id="rId38"/>
    <p:sldId id="343" r:id="rId39"/>
    <p:sldId id="336" r:id="rId40"/>
    <p:sldId id="314" r:id="rId41"/>
    <p:sldId id="316" r:id="rId42"/>
    <p:sldId id="364" r:id="rId43"/>
    <p:sldId id="365" r:id="rId44"/>
    <p:sldId id="258" r:id="rId45"/>
    <p:sldId id="37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71"/>
            <p14:sldId id="369"/>
            <p14:sldId id="372"/>
            <p14:sldId id="374"/>
            <p14:sldId id="373"/>
            <p14:sldId id="375"/>
            <p14:sldId id="376"/>
            <p14:sldId id="354"/>
            <p14:sldId id="37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 id="309"/>
          </p14:sldIdLst>
        </p14:section>
        <p14:section name="Untitled Section" id="{D51CC400-5DF8-4A6C-ADC1-A87CE5CA3973}">
          <p14:sldIdLst>
            <p14:sldId id="350"/>
            <p14:sldId id="304"/>
            <p14:sldId id="347"/>
            <p14:sldId id="348"/>
          </p14:sldIdLst>
        </p14:section>
        <p14:section name="Untitled Section" id="{0206B3E8-1DBC-4C0D-82BA-4739B977B209}">
          <p14:sldIdLst>
            <p14:sldId id="349"/>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Lst>
        </p14:section>
        <p14:section name="Untitled Section" id="{34C2BFF6-4C2B-4BCF-A750-1E98827FDDB6}">
          <p14:sldIdLst>
            <p14:sldId id="343"/>
            <p14:sldId id="336"/>
          </p14:sldIdLst>
        </p14:section>
        <p14:section name="Untitled Section" id="{42ADF8C5-8C5C-40B2-AF2C-9C67A4D4E44D}">
          <p14:sldIdLst>
            <p14:sldId id="314"/>
            <p14:sldId id="316"/>
          </p14:sldIdLst>
        </p14:section>
        <p14:section name="Untitled Section" id="{02B7D6B7-14DE-49C3-89F5-6AA3849D57E0}">
          <p14:sldIdLst>
            <p14:sldId id="364"/>
            <p14:sldId id="365"/>
          </p14:sldIdLst>
        </p14:section>
        <p14:section name="Untitled Section" id="{835FC299-188D-4CE8-BDCC-334E65879594}">
          <p14:sldIdLst>
            <p14:sldId id="258"/>
            <p14:sldId id="379"/>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5600" autoAdjust="0"/>
  </p:normalViewPr>
  <p:slideViewPr>
    <p:cSldViewPr snapToGrid="0">
      <p:cViewPr varScale="1">
        <p:scale>
          <a:sx n="50" d="100"/>
          <a:sy n="50" d="100"/>
        </p:scale>
        <p:origin x="1168" y="4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17/06/2015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name is </a:t>
            </a:r>
            <a:r>
              <a:rPr lang="en-US" b="1" dirty="0" smtClean="0"/>
              <a:t>The Universal Windows Platform</a:t>
            </a:r>
          </a:p>
          <a:p>
            <a:r>
              <a:rPr lang="en-US" dirty="0" smtClean="0"/>
              <a:t>Used to be called </a:t>
            </a:r>
            <a:r>
              <a:rPr lang="en-US" b="1" dirty="0" smtClean="0"/>
              <a:t>The Windows Application Platform</a:t>
            </a:r>
            <a:endParaRPr lang="en-US" b="1" dirty="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What</a:t>
            </a:r>
            <a:r>
              <a:rPr lang="en-US" sz="800" baseline="0" dirty="0" smtClean="0"/>
              <a:t> does this mean for the Developer?</a:t>
            </a:r>
          </a:p>
          <a:p>
            <a:r>
              <a:rPr lang="en-US" sz="800" baseline="0" dirty="0" smtClean="0"/>
              <a:t>Many products under a device family / Windows SKU</a:t>
            </a:r>
          </a:p>
          <a:p>
            <a:r>
              <a:rPr lang="en-US" sz="1600" b="1" baseline="0" dirty="0" smtClean="0"/>
              <a:t>When building an App for windows 10, you are targeting one or more of these device families (key point of session)</a:t>
            </a:r>
          </a:p>
          <a:p>
            <a:endParaRPr lang="en-US" sz="1600" b="0" baseline="0" dirty="0" smtClean="0"/>
          </a:p>
          <a:p>
            <a:r>
              <a:rPr lang="en-US" sz="1600" b="0" baseline="0" dirty="0" smtClean="0"/>
              <a:t>You are not targeting everything</a:t>
            </a:r>
          </a:p>
          <a:p>
            <a:pPr marL="285750" indent="-285750">
              <a:buFont typeface="Arial" panose="020B0604020202020204" pitchFamily="34" charset="0"/>
              <a:buChar char="•"/>
            </a:pPr>
            <a:r>
              <a:rPr lang="en-US" sz="1600" b="0" baseline="0" dirty="0" smtClean="0"/>
              <a:t>Accidental message that Developers may get is “sounds like a lot of work to get this working everywhere”</a:t>
            </a:r>
          </a:p>
          <a:p>
            <a:pPr marL="285750" indent="-285750">
              <a:buFont typeface="Arial" panose="020B0604020202020204" pitchFamily="34" charset="0"/>
              <a:buChar char="•"/>
            </a:pPr>
            <a:r>
              <a:rPr lang="en-US" sz="1600" b="0" baseline="0" dirty="0" smtClean="0"/>
              <a:t>Reality is that you will still have specific projects that you work -&gt; Build a mobile app that is accessible from our Corporate devices</a:t>
            </a:r>
          </a:p>
          <a:p>
            <a:pPr marL="285750" indent="-285750">
              <a:buFont typeface="Arial" panose="020B0604020202020204" pitchFamily="34" charset="0"/>
              <a:buChar char="•"/>
            </a:pPr>
            <a:endParaRPr lang="en-US" sz="1600" b="0" baseline="0" dirty="0" smtClean="0"/>
          </a:p>
          <a:p>
            <a:pPr marL="0" indent="0">
              <a:buFont typeface="Arial" panose="020B0604020202020204" pitchFamily="34" charset="0"/>
              <a:buNone/>
            </a:pPr>
            <a:r>
              <a:rPr lang="en-US" sz="1600" b="0" baseline="0" dirty="0" smtClean="0"/>
              <a:t>Series of services and capabilities are unified across all devices</a:t>
            </a:r>
          </a:p>
          <a:p>
            <a:pPr marL="0" indent="0">
              <a:buFont typeface="Arial" panose="020B0604020202020204" pitchFamily="34" charset="0"/>
              <a:buNone/>
            </a:pPr>
            <a:r>
              <a:rPr lang="en-US" sz="1600" b="0" baseline="0" dirty="0" smtClean="0"/>
              <a:t>Inking – everywhere… not a special API just for mobile… not a special API just for </a:t>
            </a:r>
            <a:r>
              <a:rPr lang="en-US" sz="1600" b="0" baseline="0" dirty="0" err="1" smtClean="0"/>
              <a:t>HoloLens</a:t>
            </a:r>
            <a:endParaRPr lang="en-US" sz="1600" b="0" baseline="0" dirty="0" smtClean="0"/>
          </a:p>
          <a:p>
            <a:pPr marL="0" indent="0">
              <a:buFont typeface="Arial" panose="020B0604020202020204" pitchFamily="34" charset="0"/>
              <a:buNone/>
            </a:pPr>
            <a:r>
              <a:rPr lang="en-US" sz="1600" b="0" baseline="0" dirty="0" smtClean="0"/>
              <a:t>One SDK, one API for building application across all Product Families in the UWP (Universal Windows Platform)</a:t>
            </a:r>
            <a:endParaRPr lang="en-US" sz="1600" b="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API is reliable and guaranteed</a:t>
            </a:r>
            <a:r>
              <a:rPr lang="en-US" baseline="0" dirty="0" smtClean="0"/>
              <a:t> across devices</a:t>
            </a:r>
          </a:p>
          <a:p>
            <a:r>
              <a:rPr lang="en-US" baseline="0" dirty="0" smtClean="0"/>
              <a:t>Historically, this was not true</a:t>
            </a:r>
          </a:p>
          <a:p>
            <a:pPr marL="171450" indent="-171450">
              <a:buFont typeface="Arial" panose="020B0604020202020204" pitchFamily="34" charset="0"/>
              <a:buChar char="•"/>
            </a:pPr>
            <a:r>
              <a:rPr lang="en-US" baseline="0" dirty="0" smtClean="0"/>
              <a:t>Windows Mobile had different namespaces</a:t>
            </a:r>
          </a:p>
          <a:p>
            <a:endParaRPr lang="en-US" baseline="0" dirty="0" smtClean="0"/>
          </a:p>
          <a:p>
            <a:r>
              <a:rPr lang="en-US" baseline="0" dirty="0" smtClean="0"/>
              <a:t>Notepad screenshot shows exploring API files on disk</a:t>
            </a:r>
          </a:p>
          <a:p>
            <a:pPr marL="171450" indent="-171450">
              <a:buFont typeface="Arial" panose="020B0604020202020204" pitchFamily="34" charset="0"/>
              <a:buChar char="•"/>
            </a:pPr>
            <a:r>
              <a:rPr lang="en-US" baseline="0" dirty="0" smtClean="0"/>
              <a:t>End up with a simple XML file that is the definition of the API</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API Contract is metadata that exposes underlying APIs and versions</a:t>
            </a:r>
          </a:p>
          <a:p>
            <a:pPr marL="171450" indent="-171450">
              <a:buFont typeface="Arial" panose="020B0604020202020204" pitchFamily="34" charset="0"/>
              <a:buChar char="•"/>
            </a:pPr>
            <a:r>
              <a:rPr lang="en-US" baseline="0" dirty="0" smtClean="0"/>
              <a:t>Guarantees to developer of what capability is available for use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Universal API set contains ~85 percent of what you would need to do in typical app</a:t>
            </a:r>
          </a:p>
          <a:p>
            <a:pPr marL="171450" indent="-171450">
              <a:buFont typeface="Arial" panose="020B0604020202020204" pitchFamily="34" charset="0"/>
              <a:buChar char="•"/>
            </a:pPr>
            <a:r>
              <a:rPr lang="en-US" baseline="0" dirty="0" smtClean="0"/>
              <a:t>Re-packaging of the Win RT API</a:t>
            </a:r>
          </a:p>
          <a:p>
            <a:pPr marL="171450" indent="-171450">
              <a:buFont typeface="Arial" panose="020B0604020202020204" pitchFamily="34" charset="0"/>
              <a:buChar char="•"/>
            </a:pPr>
            <a:r>
              <a:rPr lang="en-US" baseline="0" dirty="0" smtClean="0"/>
              <a:t>Good news for those that have spent the time to learn Windows 8 app development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18</a:t>
            </a:fld>
            <a:endParaRPr lang="en-GB"/>
          </a:p>
        </p:txBody>
      </p:sp>
    </p:spTree>
    <p:extLst>
      <p:ext uri="{BB962C8B-B14F-4D97-AF65-F5344CB8AC3E}">
        <p14:creationId xmlns:p14="http://schemas.microsoft.com/office/powerpoint/2010/main" val="345314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Targeting the Windows</a:t>
            </a:r>
            <a:r>
              <a:rPr lang="en-US" baseline="0" dirty="0" smtClean="0"/>
              <a:t> Universal Platform</a:t>
            </a:r>
          </a:p>
          <a:p>
            <a:pPr marL="171450" indent="-171450">
              <a:buFont typeface="Arial" panose="020B0604020202020204" pitchFamily="34" charset="0"/>
              <a:buChar char="•"/>
            </a:pPr>
            <a:r>
              <a:rPr lang="en-US" baseline="0" dirty="0" smtClean="0"/>
              <a:t>Not targeting </a:t>
            </a:r>
            <a:r>
              <a:rPr lang="en-US" dirty="0" smtClean="0"/>
              <a:t>Mobile</a:t>
            </a:r>
          </a:p>
          <a:p>
            <a:pPr marL="171450" indent="-171450">
              <a:buFont typeface="Arial" panose="020B0604020202020204" pitchFamily="34" charset="0"/>
              <a:buChar char="•"/>
            </a:pPr>
            <a:r>
              <a:rPr lang="en-US" dirty="0" smtClean="0"/>
              <a:t>PC</a:t>
            </a:r>
          </a:p>
          <a:p>
            <a:pPr marL="171450" indent="-171450">
              <a:buFont typeface="Arial" panose="020B0604020202020204" pitchFamily="34" charset="0"/>
              <a:buChar char="•"/>
            </a:pPr>
            <a:r>
              <a:rPr lang="en-US" dirty="0" err="1" smtClean="0"/>
              <a:t>XBox</a:t>
            </a:r>
            <a:endParaRPr lang="en-US" dirty="0" smtClean="0"/>
          </a:p>
          <a:p>
            <a:pPr marL="171450" indent="-171450">
              <a:buFont typeface="Arial" panose="020B0604020202020204" pitchFamily="34" charset="0"/>
              <a:buChar char="•"/>
            </a:pPr>
            <a:r>
              <a:rPr lang="en-US" dirty="0" smtClean="0"/>
              <a:t>Surface Hub</a:t>
            </a:r>
          </a:p>
          <a:p>
            <a:pPr marL="171450" indent="-171450">
              <a:buFont typeface="Arial" panose="020B0604020202020204" pitchFamily="34" charset="0"/>
              <a:buChar char="•"/>
            </a:pPr>
            <a:r>
              <a:rPr lang="en-US" dirty="0" err="1" smtClean="0"/>
              <a:t>HoloLens</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WUP will be continually enhanced</a:t>
            </a:r>
            <a:r>
              <a:rPr lang="en-US" baseline="0" dirty="0" smtClean="0"/>
              <a:t> / updated</a:t>
            </a:r>
          </a:p>
          <a:p>
            <a:pPr marL="171450" indent="-171450">
              <a:buFont typeface="Arial" panose="020B0604020202020204" pitchFamily="34" charset="0"/>
              <a:buChar char="•"/>
            </a:pPr>
            <a:r>
              <a:rPr lang="en-US" baseline="0" dirty="0" smtClean="0"/>
              <a:t>Target a range of versions including min and max</a:t>
            </a:r>
          </a:p>
          <a:p>
            <a:pPr marL="171450" indent="-171450">
              <a:buFont typeface="Arial" panose="020B0604020202020204" pitchFamily="34" charset="0"/>
              <a:buChar char="•"/>
            </a:pPr>
            <a:r>
              <a:rPr lang="en-US" baseline="0" dirty="0" smtClean="0"/>
              <a:t>Won’t run on versions lower than Min</a:t>
            </a:r>
          </a:p>
          <a:p>
            <a:pPr marL="171450" indent="-171450">
              <a:buFont typeface="Arial" panose="020B0604020202020204" pitchFamily="34" charset="0"/>
              <a:buChar char="•"/>
            </a:pPr>
            <a:r>
              <a:rPr lang="en-US" baseline="0" dirty="0" smtClean="0"/>
              <a:t>Tested (by developer) to work on versions up to Max</a:t>
            </a:r>
          </a:p>
          <a:p>
            <a:pPr marL="171450" indent="-171450">
              <a:buFont typeface="Arial" panose="020B0604020202020204" pitchFamily="34" charset="0"/>
              <a:buChar char="•"/>
            </a:pPr>
            <a:r>
              <a:rPr lang="en-US" baseline="0" dirty="0" smtClean="0"/>
              <a:t>Should work on versions higher than </a:t>
            </a:r>
            <a:r>
              <a:rPr lang="en-US" baseline="0" dirty="0" err="1" smtClean="0"/>
              <a:t>maxVersion</a:t>
            </a:r>
            <a:r>
              <a:rPr lang="en-US" baseline="0" dirty="0" smtClean="0"/>
              <a:t>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Enables</a:t>
            </a:r>
            <a:r>
              <a:rPr lang="en-US" baseline="0" dirty="0" smtClean="0"/>
              <a:t> smaller and more frequent u</a:t>
            </a:r>
            <a:r>
              <a:rPr lang="en-US" dirty="0" smtClean="0"/>
              <a:t>pdates by</a:t>
            </a:r>
            <a:r>
              <a:rPr lang="en-US" baseline="0" dirty="0" smtClean="0"/>
              <a:t> the Windows team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55115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8.1 Universal App</a:t>
            </a:r>
          </a:p>
          <a:p>
            <a:pPr marL="171450" indent="-171450">
              <a:buFont typeface="Arial" panose="020B0604020202020204" pitchFamily="34" charset="0"/>
              <a:buChar char="•"/>
            </a:pPr>
            <a:r>
              <a:rPr lang="en-US" dirty="0" smtClean="0"/>
              <a:t>Effectively, you were building two application with a shared Visual Studio</a:t>
            </a:r>
            <a:r>
              <a:rPr lang="en-US" baseline="0" dirty="0" smtClean="0"/>
              <a:t> </a:t>
            </a:r>
            <a:r>
              <a:rPr lang="en-US" dirty="0" smtClean="0"/>
              <a:t>Project in the middle</a:t>
            </a:r>
          </a:p>
          <a:p>
            <a:pPr marL="171450" indent="-171450">
              <a:buFont typeface="Arial" panose="020B0604020202020204" pitchFamily="34" charset="0"/>
              <a:buChar char="•"/>
            </a:pPr>
            <a:r>
              <a:rPr lang="en-US" dirty="0" smtClean="0"/>
              <a:t>Phone specific</a:t>
            </a:r>
            <a:r>
              <a:rPr lang="en-US" baseline="0" dirty="0" smtClean="0"/>
              <a:t> binary gets compiled</a:t>
            </a:r>
          </a:p>
          <a:p>
            <a:pPr marL="171450" indent="-171450">
              <a:buFont typeface="Arial" panose="020B0604020202020204" pitchFamily="34" charset="0"/>
              <a:buChar char="•"/>
            </a:pPr>
            <a:r>
              <a:rPr lang="en-US" baseline="0" dirty="0" smtClean="0"/>
              <a:t>Desktop specific binary gets compiled</a:t>
            </a:r>
          </a:p>
          <a:p>
            <a:pPr marL="171450" indent="-171450">
              <a:buFont typeface="Arial" panose="020B0604020202020204" pitchFamily="34" charset="0"/>
              <a:buChar char="•"/>
            </a:pPr>
            <a:r>
              <a:rPr lang="en-US" baseline="0" dirty="0" smtClean="0"/>
              <a:t>Really, you had two different applications with a bunch of shared code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app is a single binary that runs across everything</a:t>
            </a:r>
          </a:p>
          <a:p>
            <a:pPr marL="171450" indent="-171450">
              <a:buFont typeface="Arial" panose="020B0604020202020204" pitchFamily="34" charset="0"/>
              <a:buChar char="•"/>
            </a:pPr>
            <a:r>
              <a:rPr lang="en-US" baseline="0" dirty="0" smtClean="0"/>
              <a:t>Could theoretically write app with single binary that gets deployed to Raspberry Pi Lens 2 to </a:t>
            </a:r>
            <a:r>
              <a:rPr lang="en-US" baseline="0" dirty="0" err="1" smtClean="0"/>
              <a:t>HoloLens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46737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story…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dumb down experience to make it run on</a:t>
            </a:r>
            <a:r>
              <a:rPr lang="en-US" baseline="0" dirty="0" smtClean="0"/>
              <a:t> all devices</a:t>
            </a:r>
          </a:p>
          <a:p>
            <a:r>
              <a:rPr lang="en-US" baseline="0" dirty="0" smtClean="0"/>
              <a:t>Device specific APIs exist</a:t>
            </a:r>
          </a:p>
          <a:p>
            <a:r>
              <a:rPr lang="en-US" baseline="0" dirty="0" err="1" smtClean="0"/>
              <a:t>XBox</a:t>
            </a:r>
            <a:r>
              <a:rPr lang="en-US" baseline="0" dirty="0" smtClean="0"/>
              <a:t> has some APIs that PC doesn’t</a:t>
            </a:r>
          </a:p>
          <a:p>
            <a:r>
              <a:rPr lang="en-US" baseline="0" dirty="0" err="1" smtClean="0"/>
              <a:t>Holo</a:t>
            </a:r>
            <a:r>
              <a:rPr lang="en-US" baseline="0" dirty="0" smtClean="0"/>
              <a:t> Lens has some APIs that Raspberry Pi doesn’t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49066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27</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29</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is premier native technology for building apps</a:t>
            </a:r>
            <a:r>
              <a:rPr lang="en-US" baseline="0" dirty="0" smtClean="0"/>
              <a:t> with XAML and C#</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36</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is premier native technology for building apps</a:t>
            </a:r>
            <a:r>
              <a:rPr lang="en-US" baseline="0" dirty="0" smtClean="0"/>
              <a:t> with XAML and C#</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 starts at the very beginning… the Windows Core.</a:t>
            </a:r>
          </a:p>
          <a:p>
            <a:pPr marL="171450" indent="-171450">
              <a:buFont typeface="Arial" panose="020B0604020202020204" pitchFamily="34" charset="0"/>
              <a:buChar char="•"/>
            </a:pPr>
            <a:r>
              <a:rPr lang="en-US" dirty="0" smtClean="0"/>
              <a:t>This is the refactored common core of Windows</a:t>
            </a:r>
            <a:r>
              <a:rPr lang="en-US" baseline="0" dirty="0" smtClean="0"/>
              <a:t>.</a:t>
            </a:r>
          </a:p>
          <a:p>
            <a:pPr marL="171450" indent="-171450">
              <a:buFont typeface="Arial" panose="020B0604020202020204" pitchFamily="34" charset="0"/>
              <a:buChar char="•"/>
            </a:pPr>
            <a:r>
              <a:rPr lang="en-US" baseline="0" dirty="0" smtClean="0"/>
              <a:t>What we install on an </a:t>
            </a:r>
            <a:r>
              <a:rPr lang="en-US" baseline="0" dirty="0" err="1" smtClean="0"/>
              <a:t>iOT</a:t>
            </a:r>
            <a:r>
              <a:rPr lang="en-US" baseline="0" dirty="0" smtClean="0"/>
              <a:t> device, Internet of things, phone, desktop, </a:t>
            </a:r>
            <a:r>
              <a:rPr lang="en-US" baseline="0" dirty="0" err="1" smtClean="0"/>
              <a:t>XBox</a:t>
            </a:r>
            <a:r>
              <a:rPr lang="en-US" baseline="0" dirty="0" smtClean="0"/>
              <a:t>, big Surface Hub, holographic headset is running this Windows core</a:t>
            </a:r>
          </a:p>
          <a:p>
            <a:endParaRPr lang="en-US" baseline="0" dirty="0" err="1" smtClean="0"/>
          </a:p>
          <a:p>
            <a:r>
              <a:rPr lang="en-US" baseline="0" dirty="0" smtClean="0"/>
              <a:t>SKU is the actual product and adds functionality on top of Windows Core</a:t>
            </a:r>
          </a:p>
          <a:p>
            <a:r>
              <a:rPr lang="en-US" baseline="0" dirty="0" smtClean="0"/>
              <a:t>Fundamentally, the Operating System works the same everywhere.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120506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Purple boxes (currently seven) are discreet device</a:t>
            </a:r>
            <a:r>
              <a:rPr lang="en-US" baseline="0" dirty="0" smtClean="0"/>
              <a:t> families and provide the f</a:t>
            </a:r>
            <a:r>
              <a:rPr lang="en-US" dirty="0" smtClean="0"/>
              <a:t>oundation for future products.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or more products fall under each device family.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Everything from D</a:t>
            </a:r>
            <a:r>
              <a:rPr lang="en-US" dirty="0" smtClean="0"/>
              <a:t>esktops to</a:t>
            </a:r>
            <a:r>
              <a:rPr lang="en-US" baseline="0" dirty="0" smtClean="0"/>
              <a:t> $30 </a:t>
            </a:r>
            <a:r>
              <a:rPr lang="en-US" dirty="0" smtClean="0"/>
              <a:t>Raspberry</a:t>
            </a:r>
            <a:r>
              <a:rPr lang="en-US" baseline="0" dirty="0" smtClean="0"/>
              <a:t> Pi devices run Windows 10 – same core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362315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a:t>
            </a:r>
            <a:r>
              <a:rPr lang="en-US" dirty="0" err="1" smtClean="0"/>
              <a:t>HoloLens</a:t>
            </a:r>
            <a:r>
              <a:rPr lang="en-US" dirty="0" smtClean="0"/>
              <a:t> is the only product built under the Holographic</a:t>
            </a:r>
            <a:r>
              <a:rPr lang="en-US" baseline="0" dirty="0" smtClean="0"/>
              <a:t> SKU</a:t>
            </a:r>
          </a:p>
          <a:p>
            <a:r>
              <a:rPr lang="en-US" baseline="0" dirty="0" smtClean="0"/>
              <a:t>Going forward, Microsoft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42056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Phone 7 released</a:t>
            </a:r>
            <a:r>
              <a:rPr lang="en-US" baseline="0" dirty="0" smtClean="0"/>
              <a:t> in 2012</a:t>
            </a:r>
          </a:p>
          <a:p>
            <a:pPr marL="171450" indent="-171450">
              <a:buFont typeface="Arial" panose="020B0604020202020204" pitchFamily="34" charset="0"/>
              <a:buChar char="•"/>
            </a:pPr>
            <a:r>
              <a:rPr lang="en-US" baseline="0" dirty="0" smtClean="0"/>
              <a:t>Windows Phone 7, Windows Mobile, Xbox 360 all had completely different operating systems</a:t>
            </a:r>
          </a:p>
          <a:p>
            <a:pPr marL="171450" indent="-171450">
              <a:buFont typeface="Arial" panose="020B0604020202020204" pitchFamily="34" charset="0"/>
              <a:buChar char="•"/>
            </a:pPr>
            <a:r>
              <a:rPr lang="en-US" dirty="0" smtClean="0"/>
              <a:t>Had commonalities but different branch</a:t>
            </a:r>
            <a:r>
              <a:rPr lang="en-US" baseline="0" dirty="0" smtClean="0"/>
              <a:t> of Windows family (ex: PC, </a:t>
            </a:r>
            <a:r>
              <a:rPr lang="en-US" baseline="0" dirty="0" err="1" smtClean="0"/>
              <a:t>XBox</a:t>
            </a:r>
            <a:r>
              <a:rPr lang="en-US" baseline="0" dirty="0" smtClean="0"/>
              <a:t>,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Phone 7 to Windows Phone 8 converged the OS kernel</a:t>
            </a:r>
          </a:p>
          <a:p>
            <a:pPr marL="171450" indent="-171450">
              <a:buFont typeface="Arial" panose="020B0604020202020204" pitchFamily="34" charset="0"/>
              <a:buChar char="•"/>
            </a:pPr>
            <a:r>
              <a:rPr lang="en-US" baseline="0" dirty="0" smtClean="0"/>
              <a:t>Major step forward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8.1 and Windows Phone 8.1 converged the App Model</a:t>
            </a:r>
          </a:p>
          <a:p>
            <a:pPr marL="171450" indent="-171450">
              <a:buFont typeface="Arial" panose="020B0604020202020204" pitchFamily="34" charset="0"/>
              <a:buChar char="•"/>
            </a:pPr>
            <a:r>
              <a:rPr lang="en-US" baseline="0" dirty="0" smtClean="0"/>
              <a:t>Huge for app development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10 is final piece</a:t>
            </a:r>
          </a:p>
          <a:p>
            <a:pPr marL="171450" indent="-171450">
              <a:buFont typeface="Arial" panose="020B0604020202020204" pitchFamily="34" charset="0"/>
              <a:buChar char="•"/>
            </a:pPr>
            <a:r>
              <a:rPr lang="en-US" baseline="0" dirty="0" smtClean="0"/>
              <a:t>Unified core AND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15</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Breadth of devices / support</a:t>
            </a:r>
          </a:p>
          <a:p>
            <a:pPr defTabSz="924916">
              <a:defRPr/>
            </a:pPr>
            <a:r>
              <a:rPr lang="en-US" sz="800" dirty="0" smtClean="0"/>
              <a:t>4” phones -&gt; phablets -&gt; </a:t>
            </a:r>
            <a:r>
              <a:rPr lang="en-US" sz="800" dirty="0" err="1" smtClean="0"/>
              <a:t>labtops</a:t>
            </a:r>
            <a:r>
              <a:rPr lang="en-US" sz="800" dirty="0" smtClean="0"/>
              <a:t> -&gt; desktops</a:t>
            </a:r>
            <a:r>
              <a:rPr lang="en-US" sz="800" baseline="0" dirty="0" smtClean="0"/>
              <a:t> -&gt; Surface Hub -&gt;</a:t>
            </a:r>
            <a:r>
              <a:rPr lang="en-US" sz="800" baseline="0" dirty="0" err="1" smtClean="0"/>
              <a:t>Holograpic</a:t>
            </a:r>
            <a:r>
              <a:rPr lang="en-US" sz="800" baseline="0" dirty="0" smtClean="0"/>
              <a:t> -&gt; </a:t>
            </a:r>
            <a:r>
              <a:rPr lang="en-US" sz="800" baseline="0" dirty="0" err="1" smtClean="0"/>
              <a:t>IoT</a:t>
            </a:r>
            <a:r>
              <a:rPr lang="en-US" sz="800" baseline="0" dirty="0" smtClean="0"/>
              <a:t> devices with or without a screen</a:t>
            </a:r>
          </a:p>
          <a:p>
            <a:pPr defTabSz="924916">
              <a:defRPr/>
            </a:pPr>
            <a:r>
              <a:rPr lang="en-US" sz="800" baseline="0" dirty="0" smtClean="0"/>
              <a:t>Various </a:t>
            </a:r>
            <a:r>
              <a:rPr lang="en-US" sz="800" baseline="0" dirty="0" err="1" smtClean="0"/>
              <a:t>periphials</a:t>
            </a:r>
            <a:r>
              <a:rPr lang="en-US" sz="800" baseline="0" dirty="0" smtClean="0"/>
              <a:t> – keyboard, mouse, touch.</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16</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icrosoftvirtualacademy.com/training-courses/a-developers-guide-to-windows-10"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21.pn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15.png"/><Relationship Id="rId38"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14.png"/><Relationship Id="rId37" Type="http://schemas.openxmlformats.org/officeDocument/2006/relationships/image" Target="../media/image1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23.jpeg"/><Relationship Id="rId36" Type="http://schemas.openxmlformats.org/officeDocument/2006/relationships/image" Target="../media/image18.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22.png"/><Relationship Id="rId30" Type="http://schemas.openxmlformats.org/officeDocument/2006/relationships/image" Target="../media/image26.png"/><Relationship Id="rId35"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bit.ly/1F4GF2g" TargetMode="External"/><Relationship Id="rId4" Type="http://schemas.openxmlformats.org/officeDocument/2006/relationships/hyperlink" Target="http://bit.ly/1pH8dU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bit.ly/1BOZZ2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dev.windows.com/" TargetMode="External"/><Relationship Id="rId7" Type="http://schemas.openxmlformats.org/officeDocument/2006/relationships/hyperlink" Target="http://www.microsoftvirtualacademy.com/training-courses/a-developers-guide-to-windows-10"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Developers Guide to Windows 10</a:t>
            </a:r>
          </a:p>
        </p:txBody>
      </p:sp>
      <p:sp>
        <p:nvSpPr>
          <p:cNvPr id="3" name="Subtitle 2"/>
          <p:cNvSpPr>
            <a:spLocks noGrp="1"/>
          </p:cNvSpPr>
          <p:nvPr>
            <p:ph type="subTitle" idx="1"/>
          </p:nvPr>
        </p:nvSpPr>
        <p:spPr>
          <a:xfrm>
            <a:off x="728296" y="3431828"/>
            <a:ext cx="10358804" cy="2238552"/>
          </a:xfrm>
        </p:spPr>
        <p:txBody>
          <a:bodyPr/>
          <a:lstStyle/>
          <a:p>
            <a:r>
              <a:rPr lang="en-US" sz="5400" dirty="0" smtClean="0"/>
              <a:t>CTSPUG Debrief</a:t>
            </a:r>
          </a:p>
          <a:p>
            <a:endParaRPr lang="en-US" dirty="0"/>
          </a:p>
        </p:txBody>
      </p:sp>
      <p:sp>
        <p:nvSpPr>
          <p:cNvPr id="4" name="Rectangle 3"/>
          <p:cNvSpPr/>
          <p:nvPr/>
        </p:nvSpPr>
        <p:spPr>
          <a:xfrm>
            <a:off x="116963" y="5796146"/>
            <a:ext cx="4511748" cy="923330"/>
          </a:xfrm>
          <a:prstGeom prst="rect">
            <a:avLst/>
          </a:prstGeom>
        </p:spPr>
        <p:txBody>
          <a:bodyPr wrap="none">
            <a:spAutoFit/>
          </a:bodyPr>
          <a:lstStyle/>
          <a:p>
            <a:r>
              <a:rPr lang="en-US" sz="5400" b="1" dirty="0">
                <a:solidFill>
                  <a:schemeClr val="bg2">
                    <a:lumMod val="90000"/>
                  </a:schemeClr>
                </a:solidFill>
              </a:rPr>
              <a:t>Chris LaQuerre</a:t>
            </a:r>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Text Placeholder 2"/>
          <p:cNvSpPr>
            <a:spLocks noGrp="1"/>
          </p:cNvSpPr>
          <p:nvPr>
            <p:ph type="body" sz="quarter" idx="10"/>
          </p:nvPr>
        </p:nvSpPr>
        <p:spPr>
          <a:xfrm>
            <a:off x="257174" y="1204913"/>
            <a:ext cx="11338560" cy="5653087"/>
          </a:xfrm>
        </p:spPr>
        <p:txBody>
          <a:bodyPr/>
          <a:lstStyle/>
          <a:p>
            <a:r>
              <a:rPr lang="en-US" b="0" dirty="0"/>
              <a:t>A Developer's Guide to Windows </a:t>
            </a:r>
            <a:r>
              <a:rPr lang="en-US" b="0" dirty="0" smtClean="0"/>
              <a:t>10 available for free through MVA</a:t>
            </a:r>
          </a:p>
          <a:p>
            <a:pPr>
              <a:spcBef>
                <a:spcPts val="0"/>
              </a:spcBef>
            </a:pPr>
            <a:r>
              <a:rPr lang="en-US" b="0" dirty="0">
                <a:hlinkClick r:id="rId2"/>
              </a:rPr>
              <a:t>http://</a:t>
            </a:r>
            <a:r>
              <a:rPr lang="en-US" b="0" dirty="0" smtClean="0">
                <a:hlinkClick r:id="rId2"/>
              </a:rPr>
              <a:t>www.microsoftvirtualacademy.com/training-courses/a-developers-guide-to-windows-10</a:t>
            </a:r>
            <a:endParaRPr lang="en-US" b="0" dirty="0" smtClean="0"/>
          </a:p>
          <a:p>
            <a:pPr>
              <a:spcBef>
                <a:spcPts val="3600"/>
              </a:spcBef>
            </a:pPr>
            <a:r>
              <a:rPr lang="en-US" b="0" dirty="0" smtClean="0"/>
              <a:t>22 modules with 20+ hours of (free) training</a:t>
            </a:r>
          </a:p>
          <a:p>
            <a:pPr>
              <a:spcBef>
                <a:spcPts val="3600"/>
              </a:spcBef>
            </a:pPr>
            <a:r>
              <a:rPr lang="en-US" b="0" dirty="0" smtClean="0"/>
              <a:t>This 30 minute session is based on the first module</a:t>
            </a:r>
            <a:endParaRPr lang="en-US" b="0" dirty="0"/>
          </a:p>
          <a:p>
            <a:endParaRPr lang="en-US" dirty="0"/>
          </a:p>
        </p:txBody>
      </p:sp>
    </p:spTree>
    <p:extLst>
      <p:ext uri="{BB962C8B-B14F-4D97-AF65-F5344CB8AC3E}">
        <p14:creationId xmlns:p14="http://schemas.microsoft.com/office/powerpoint/2010/main" val="13078619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lvl1pPr algn="l" defTabSz="914377" rtl="0" eaLnBrk="1" latinLnBrk="0" hangingPunct="1">
              <a:lnSpc>
                <a:spcPct val="90000"/>
              </a:lnSpc>
              <a:spcBef>
                <a:spcPct val="0"/>
              </a:spcBef>
              <a:buNone/>
              <a:defRPr sz="7200" b="1" kern="1200">
                <a:solidFill>
                  <a:schemeClr val="bg1"/>
                </a:solidFill>
                <a:latin typeface="+mj-lt"/>
                <a:ea typeface="+mj-ea"/>
                <a:cs typeface="+mj-cs"/>
              </a:defRPr>
            </a:lvl1pPr>
          </a:lstStyle>
          <a:p>
            <a:r>
              <a:rPr lang="en-US" sz="4800" dirty="0" smtClean="0"/>
              <a:t>What’s this about?</a:t>
            </a:r>
            <a:endParaRPr lang="en-US" sz="4800" dirty="0"/>
          </a:p>
        </p:txBody>
      </p:sp>
      <p:sp>
        <p:nvSpPr>
          <p:cNvPr id="7" name="Rectangle 6"/>
          <p:cNvSpPr/>
          <p:nvPr/>
        </p:nvSpPr>
        <p:spPr>
          <a:xfrm>
            <a:off x="534100" y="1285683"/>
            <a:ext cx="10698480" cy="4708981"/>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Microsoft </a:t>
            </a:r>
            <a:r>
              <a:rPr lang="en-US" sz="4000" b="1" dirty="0" smtClean="0">
                <a:solidFill>
                  <a:schemeClr val="bg1"/>
                </a:solidFill>
                <a:latin typeface="+mj-lt"/>
                <a:ea typeface="+mj-ea"/>
                <a:cs typeface="+mj-cs"/>
              </a:rPr>
              <a:t>looking to build buzz in </a:t>
            </a:r>
            <a:r>
              <a:rPr lang="en-US" sz="4000" b="1" dirty="0">
                <a:solidFill>
                  <a:schemeClr val="bg1"/>
                </a:solidFill>
                <a:latin typeface="+mj-lt"/>
                <a:ea typeface="+mj-ea"/>
                <a:cs typeface="+mj-cs"/>
              </a:rPr>
              <a:t>the developer community around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Introductory </a:t>
            </a:r>
            <a:r>
              <a:rPr lang="en-US" sz="4000" b="1" dirty="0">
                <a:solidFill>
                  <a:schemeClr val="bg1"/>
                </a:solidFill>
                <a:latin typeface="+mj-lt"/>
                <a:ea typeface="+mj-ea"/>
                <a:cs typeface="+mj-cs"/>
              </a:rPr>
              <a:t>content and train the trainer resources </a:t>
            </a:r>
            <a:r>
              <a:rPr lang="en-US" sz="4000" b="1" dirty="0" smtClean="0">
                <a:solidFill>
                  <a:schemeClr val="bg1"/>
                </a:solidFill>
                <a:latin typeface="+mj-lt"/>
                <a:ea typeface="+mj-ea"/>
                <a:cs typeface="+mj-cs"/>
              </a:rPr>
              <a:t>provided to us and others</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Subway Box </a:t>
            </a:r>
            <a:r>
              <a:rPr lang="en-US" sz="4000" b="1" dirty="0" smtClean="0">
                <a:solidFill>
                  <a:schemeClr val="bg1"/>
                </a:solidFill>
                <a:latin typeface="+mj-lt"/>
                <a:ea typeface="+mj-ea"/>
                <a:cs typeface="+mj-cs"/>
              </a:rPr>
              <a:t>lunches bartered in exchange for delivering 30 </a:t>
            </a:r>
            <a:r>
              <a:rPr lang="en-US" sz="4000" b="1" smtClean="0">
                <a:solidFill>
                  <a:schemeClr val="bg1"/>
                </a:solidFill>
                <a:latin typeface="+mj-lt"/>
                <a:ea typeface="+mj-ea"/>
                <a:cs typeface="+mj-cs"/>
              </a:rPr>
              <a:t>minutes </a:t>
            </a:r>
            <a:r>
              <a:rPr lang="en-US" sz="4000" b="1" smtClean="0">
                <a:solidFill>
                  <a:schemeClr val="bg1"/>
                </a:solidFill>
                <a:latin typeface="+mj-lt"/>
                <a:ea typeface="+mj-ea"/>
                <a:cs typeface="+mj-cs"/>
              </a:rPr>
              <a:t>of Windows </a:t>
            </a:r>
            <a:r>
              <a:rPr lang="en-US" sz="4000" b="1" dirty="0" smtClean="0">
                <a:solidFill>
                  <a:schemeClr val="bg1"/>
                </a:solidFill>
                <a:latin typeface="+mj-lt"/>
                <a:ea typeface="+mj-ea"/>
                <a:cs typeface="+mj-cs"/>
              </a:rPr>
              <a:t>10 content </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419393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Universal Windows Platform can update at its own cadence</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dirty="0" smtClean="0"/>
              <a:t>When writing for iOS, </a:t>
            </a:r>
          </a:p>
          <a:p>
            <a:pPr lvl="1"/>
            <a:r>
              <a:rPr lang="en-GB" dirty="0" smtClean="0"/>
              <a:t>A developer writes for iPad &amp; iPhone</a:t>
            </a:r>
          </a:p>
          <a:p>
            <a:r>
              <a:rPr lang="en-GB" dirty="0" smtClean="0"/>
              <a:t>When writing for Android, </a:t>
            </a:r>
          </a:p>
          <a:p>
            <a:pPr lvl="1"/>
            <a:r>
              <a:rPr lang="en-GB" dirty="0" smtClean="0"/>
              <a:t>A developer writes for all supported devices </a:t>
            </a:r>
          </a:p>
          <a:p>
            <a:r>
              <a:rPr lang="en-GB" dirty="0" smtClean="0"/>
              <a:t>When writing for Windows 8, </a:t>
            </a:r>
          </a:p>
          <a:p>
            <a:pPr lvl="1"/>
            <a:r>
              <a:rPr lang="en-GB" dirty="0" smtClean="0"/>
              <a:t>A developer writes for each devices</a:t>
            </a:r>
          </a:p>
          <a:p>
            <a:r>
              <a:rPr lang="en-GB" dirty="0" smtClean="0"/>
              <a:t>When writing for Windows 10, </a:t>
            </a:r>
          </a:p>
          <a:p>
            <a:pPr lvl="1"/>
            <a:r>
              <a:rPr lang="en-GB" dirty="0"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2:05</a:t>
            </a:r>
            <a:endParaRPr lang="en-US" dirty="0"/>
          </a:p>
        </p:txBody>
      </p:sp>
      <p:sp>
        <p:nvSpPr>
          <p:cNvPr id="3" name="Title 2"/>
          <p:cNvSpPr>
            <a:spLocks noGrp="1"/>
          </p:cNvSpPr>
          <p:nvPr>
            <p:ph type="ctrTitle"/>
          </p:nvPr>
        </p:nvSpPr>
        <p:spPr/>
        <p:txBody>
          <a:bodyPr/>
          <a:lstStyle/>
          <a:p>
            <a:r>
              <a:rPr lang="en-US" dirty="0" smtClean="0"/>
              <a:t>Hello devices</a:t>
            </a:r>
            <a:endParaRPr lang="en-US" dirty="0"/>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3"/>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1278800"/>
            <a:ext cx="10751313" cy="2695311"/>
          </a:xfrm>
        </p:spPr>
        <p:txBody>
          <a:bodyPr/>
          <a:lstStyle/>
          <a:p>
            <a:pPr algn="ctr"/>
            <a:r>
              <a:rPr lang="en-US" sz="4800" dirty="0"/>
              <a:t>Spread the word and the mayo.</a:t>
            </a:r>
          </a:p>
        </p:txBody>
      </p:sp>
      <p:pic>
        <p:nvPicPr>
          <p:cNvPr id="1026" name="Picture 2" descr="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38" y="861011"/>
            <a:ext cx="2682889"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85" y="861011"/>
            <a:ext cx="2301564"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b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886" y="883263"/>
            <a:ext cx="2083668"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defPPr>
              <a:defRPr lang="en-US"/>
            </a:defPPr>
            <a:lvl1pPr defTabSz="914377">
              <a:lnSpc>
                <a:spcPct val="90000"/>
              </a:lnSpc>
              <a:spcBef>
                <a:spcPct val="0"/>
              </a:spcBef>
              <a:buNone/>
              <a:defRPr sz="4800" b="1">
                <a:solidFill>
                  <a:schemeClr val="bg1"/>
                </a:solidFill>
                <a:latin typeface="+mj-lt"/>
                <a:ea typeface="+mj-ea"/>
                <a:cs typeface="+mj-cs"/>
              </a:defRPr>
            </a:lvl1pPr>
          </a:lstStyle>
          <a:p>
            <a:r>
              <a:rPr lang="en-US" dirty="0"/>
              <a:t>Today’s </a:t>
            </a:r>
            <a:r>
              <a:rPr lang="en-US" dirty="0" smtClean="0"/>
              <a:t>Goal</a:t>
            </a:r>
            <a:endParaRPr lang="en-US" dirty="0"/>
          </a:p>
        </p:txBody>
      </p:sp>
      <p:sp>
        <p:nvSpPr>
          <p:cNvPr id="4" name="Rectangle 3"/>
          <p:cNvSpPr/>
          <p:nvPr/>
        </p:nvSpPr>
        <p:spPr>
          <a:xfrm>
            <a:off x="746760" y="1583407"/>
            <a:ext cx="10698480" cy="4093428"/>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Introduce the Universal Windows Platform (UWP) on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Provide information on </a:t>
            </a:r>
            <a:r>
              <a:rPr lang="en-US" sz="4000" b="1" dirty="0" smtClean="0">
                <a:solidFill>
                  <a:schemeClr val="bg1"/>
                </a:solidFill>
                <a:latin typeface="+mj-lt"/>
                <a:ea typeface="+mj-ea"/>
                <a:cs typeface="+mj-cs"/>
              </a:rPr>
              <a:t>training</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Help you understand how to (</a:t>
            </a:r>
            <a:r>
              <a:rPr lang="en-US" sz="4000" b="1" dirty="0">
                <a:solidFill>
                  <a:schemeClr val="bg1"/>
                </a:solidFill>
                <a:latin typeface="+mj-lt"/>
                <a:ea typeface="+mj-ea"/>
                <a:cs typeface="+mj-cs"/>
              </a:rPr>
              <a:t>safely) </a:t>
            </a:r>
            <a:r>
              <a:rPr lang="en-US" sz="4000" b="1" dirty="0" smtClean="0">
                <a:solidFill>
                  <a:schemeClr val="bg1"/>
                </a:solidFill>
                <a:latin typeface="+mj-lt"/>
                <a:ea typeface="+mj-ea"/>
                <a:cs typeface="+mj-cs"/>
              </a:rPr>
              <a:t>install </a:t>
            </a:r>
            <a:r>
              <a:rPr lang="en-US" sz="4000" b="1" dirty="0">
                <a:solidFill>
                  <a:schemeClr val="bg1"/>
                </a:solidFill>
                <a:latin typeface="+mj-lt"/>
                <a:ea typeface="+mj-ea"/>
                <a:cs typeface="+mj-cs"/>
              </a:rPr>
              <a:t>Windows 10 </a:t>
            </a:r>
            <a:r>
              <a:rPr lang="en-US" sz="4000" b="1" dirty="0" smtClean="0">
                <a:solidFill>
                  <a:schemeClr val="bg1"/>
                </a:solidFill>
                <a:latin typeface="+mj-lt"/>
                <a:ea typeface="+mj-ea"/>
                <a:cs typeface="+mj-cs"/>
              </a:rPr>
              <a:t>and give it a test drive!</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266847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Contribute to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7"/>
          <p:cNvSpPr txBox="1">
            <a:spLocks/>
          </p:cNvSpPr>
          <p:nvPr/>
        </p:nvSpPr>
        <p:spPr>
          <a:xfrm>
            <a:off x="112154" y="5020423"/>
            <a:ext cx="9108046" cy="172327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dirty="0" smtClean="0">
                <a:solidFill>
                  <a:schemeClr val="bg1"/>
                </a:solidFill>
              </a:rPr>
              <a:t>Chris LaQuerre</a:t>
            </a:r>
          </a:p>
          <a:p>
            <a:pPr>
              <a:spcBef>
                <a:spcPts val="0"/>
              </a:spcBef>
            </a:pPr>
            <a:r>
              <a:rPr lang="en-US" dirty="0" smtClean="0">
                <a:solidFill>
                  <a:schemeClr val="bg1"/>
                </a:solidFill>
              </a:rPr>
              <a:t>http://www.ctspug.org</a:t>
            </a:r>
          </a:p>
          <a:p>
            <a:pPr>
              <a:spcBef>
                <a:spcPts val="0"/>
              </a:spcBef>
            </a:pPr>
            <a:r>
              <a:rPr lang="en-US" b="1" dirty="0" smtClean="0">
                <a:solidFill>
                  <a:schemeClr val="bg1"/>
                </a:solidFill>
              </a:rPr>
              <a:t>github.com/</a:t>
            </a:r>
            <a:r>
              <a:rPr lang="en-US" b="1" dirty="0" err="1" smtClean="0">
                <a:solidFill>
                  <a:schemeClr val="bg1"/>
                </a:solidFill>
              </a:rPr>
              <a:t>chrislaquerre</a:t>
            </a:r>
            <a:r>
              <a:rPr lang="en-US" b="1" dirty="0" smtClean="0">
                <a:solidFill>
                  <a:schemeClr val="bg1"/>
                </a:solidFill>
              </a:rPr>
              <a:t>/win-10-dev</a:t>
            </a:r>
            <a:endParaRPr lang="en-US"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409657"/>
            <a:ext cx="5080000" cy="2794000"/>
          </a:xfrm>
          <a:prstGeom prst="rect">
            <a:avLst/>
          </a:prstGeom>
        </p:spPr>
      </p:pic>
      <p:sp>
        <p:nvSpPr>
          <p:cNvPr id="8" name="Title 6"/>
          <p:cNvSpPr>
            <a:spLocks noGrp="1"/>
          </p:cNvSpPr>
          <p:nvPr>
            <p:ph type="ctrTitle"/>
          </p:nvPr>
        </p:nvSpPr>
        <p:spPr>
          <a:xfrm>
            <a:off x="734454" y="1901314"/>
            <a:ext cx="4021516" cy="1302343"/>
          </a:xfrm>
        </p:spPr>
        <p:txBody>
          <a:bodyPr/>
          <a:lstStyle/>
          <a:p>
            <a:r>
              <a:rPr lang="en-US" dirty="0" smtClean="0"/>
              <a:t>Thanks! Questions?</a:t>
            </a:r>
            <a:endParaRPr lang="en-US" dirty="0"/>
          </a:p>
        </p:txBody>
      </p:sp>
    </p:spTree>
    <p:extLst>
      <p:ext uri="{BB962C8B-B14F-4D97-AF65-F5344CB8AC3E}">
        <p14:creationId xmlns:p14="http://schemas.microsoft.com/office/powerpoint/2010/main" val="86337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a:t>the preview only if </a:t>
            </a:r>
            <a:r>
              <a:rPr lang="en-US" dirty="0" smtClean="0"/>
              <a:t>you…</a:t>
            </a:r>
            <a:r>
              <a:rPr lang="en-US" dirty="0"/>
              <a:t/>
            </a:r>
            <a:br>
              <a:rPr lang="en-US" dirty="0"/>
            </a:br>
            <a:endParaRPr lang="en-US" dirty="0"/>
          </a:p>
        </p:txBody>
      </p:sp>
      <p:sp>
        <p:nvSpPr>
          <p:cNvPr id="3" name="Text Placeholder 2"/>
          <p:cNvSpPr>
            <a:spLocks noGrp="1"/>
          </p:cNvSpPr>
          <p:nvPr>
            <p:ph type="body" sz="quarter" idx="10"/>
          </p:nvPr>
        </p:nvSpPr>
        <p:spPr>
          <a:xfrm>
            <a:off x="257174" y="1204913"/>
            <a:ext cx="11887200" cy="5653087"/>
          </a:xfrm>
        </p:spPr>
        <p:txBody>
          <a:bodyPr/>
          <a:lstStyle/>
          <a:p>
            <a:r>
              <a:rPr lang="en-US" sz="2400" dirty="0" smtClean="0"/>
              <a:t>Want </a:t>
            </a:r>
            <a:r>
              <a:rPr lang="en-US" sz="2400" dirty="0"/>
              <a:t>to try out software that’s still in development and like sharing your opinion about it.</a:t>
            </a:r>
          </a:p>
          <a:p>
            <a:r>
              <a:rPr lang="en-US" sz="2400" dirty="0" smtClean="0"/>
              <a:t>Don’t </a:t>
            </a:r>
            <a:r>
              <a:rPr lang="en-US" sz="2400" dirty="0"/>
              <a:t>mind lots of updates or a UI design that might change significantly over time.</a:t>
            </a:r>
          </a:p>
          <a:p>
            <a:r>
              <a:rPr lang="en-US" sz="2400" dirty="0" smtClean="0"/>
              <a:t>Know </a:t>
            </a:r>
            <a:r>
              <a:rPr lang="en-US" sz="2400" dirty="0"/>
              <a:t>your way around a PC and feel comfortable troubleshooting problems, backing up data, formatting a hard drive, installing an operating system from scratch, or restoring your old one if necessary.</a:t>
            </a:r>
          </a:p>
          <a:p>
            <a:r>
              <a:rPr lang="en-US" sz="2400" dirty="0" smtClean="0"/>
              <a:t>Know </a:t>
            </a:r>
            <a:r>
              <a:rPr lang="en-US" sz="2400" dirty="0"/>
              <a:t>what an ISO file is and how to use it.</a:t>
            </a:r>
          </a:p>
          <a:p>
            <a:r>
              <a:rPr lang="en-US" sz="2400" dirty="0" smtClean="0"/>
              <a:t>Aren't </a:t>
            </a:r>
            <a:r>
              <a:rPr lang="en-US" sz="2400" dirty="0"/>
              <a:t>installing it on your everyday computer</a:t>
            </a:r>
            <a:r>
              <a:rPr lang="en-US" sz="2400" dirty="0" smtClean="0"/>
              <a:t>.</a:t>
            </a:r>
          </a:p>
          <a:p>
            <a:r>
              <a:rPr lang="en-US" sz="2400" dirty="0" smtClean="0"/>
              <a:t>Can’t </a:t>
            </a:r>
            <a:r>
              <a:rPr lang="en-US" sz="2400" smtClean="0"/>
              <a:t>wait until the Windows </a:t>
            </a:r>
            <a:r>
              <a:rPr lang="en-US" sz="2400" dirty="0" smtClean="0"/>
              <a:t>10 official release </a:t>
            </a:r>
            <a:r>
              <a:rPr lang="en-US" sz="2400" smtClean="0"/>
              <a:t>date on </a:t>
            </a:r>
            <a:r>
              <a:rPr lang="en-US" sz="2400" dirty="0" smtClean="0"/>
              <a:t>July 29</a:t>
            </a:r>
            <a:r>
              <a:rPr lang="en-US" sz="2400" baseline="30000" dirty="0" smtClean="0"/>
              <a:t>th</a:t>
            </a:r>
            <a:endParaRPr lang="en-US" sz="2400" dirty="0" smtClean="0"/>
          </a:p>
          <a:p>
            <a:endParaRPr lang="en-US" sz="2400" dirty="0"/>
          </a:p>
        </p:txBody>
      </p:sp>
    </p:spTree>
    <p:extLst>
      <p:ext uri="{BB962C8B-B14F-4D97-AF65-F5344CB8AC3E}">
        <p14:creationId xmlns:p14="http://schemas.microsoft.com/office/powerpoint/2010/main" val="16077885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is a Great (Safe) Option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t="20672" r="39354" b="26408"/>
          <a:stretch/>
        </p:blipFill>
        <p:spPr bwMode="auto">
          <a:xfrm>
            <a:off x="6373998" y="1426616"/>
            <a:ext cx="496540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0776" r="39011" b="29405"/>
          <a:stretch/>
        </p:blipFill>
        <p:spPr bwMode="auto">
          <a:xfrm>
            <a:off x="666529" y="1426616"/>
            <a:ext cx="5284383"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3707" y="5607472"/>
            <a:ext cx="4305987" cy="646331"/>
          </a:xfrm>
          <a:prstGeom prst="rect">
            <a:avLst/>
          </a:prstGeom>
        </p:spPr>
        <p:txBody>
          <a:bodyPr wrap="none">
            <a:spAutoFit/>
          </a:bodyPr>
          <a:lstStyle/>
          <a:p>
            <a:r>
              <a:rPr lang="en-US" sz="3600" dirty="0">
                <a:hlinkClick r:id="rId4"/>
              </a:rPr>
              <a:t>http://</a:t>
            </a:r>
            <a:r>
              <a:rPr lang="en-US" sz="3600" dirty="0" smtClean="0">
                <a:hlinkClick r:id="rId4"/>
              </a:rPr>
              <a:t>bit.ly/1pH8dUe</a:t>
            </a:r>
            <a:endParaRPr lang="en-US" sz="3600" dirty="0"/>
          </a:p>
        </p:txBody>
      </p:sp>
      <p:sp>
        <p:nvSpPr>
          <p:cNvPr id="5" name="Rectangle 4"/>
          <p:cNvSpPr/>
          <p:nvPr/>
        </p:nvSpPr>
        <p:spPr>
          <a:xfrm>
            <a:off x="1219847" y="5607472"/>
            <a:ext cx="4177747" cy="646331"/>
          </a:xfrm>
          <a:prstGeom prst="rect">
            <a:avLst/>
          </a:prstGeom>
        </p:spPr>
        <p:txBody>
          <a:bodyPr wrap="none">
            <a:spAutoFit/>
          </a:bodyPr>
          <a:lstStyle/>
          <a:p>
            <a:r>
              <a:rPr lang="en-US" sz="3600" dirty="0">
                <a:hlinkClick r:id="rId5"/>
              </a:rPr>
              <a:t>http://</a:t>
            </a:r>
            <a:r>
              <a:rPr lang="en-US" sz="3600" dirty="0" smtClean="0">
                <a:hlinkClick r:id="rId5"/>
              </a:rPr>
              <a:t>bit.ly/1F4GF2g</a:t>
            </a:r>
            <a:endParaRPr lang="en-US" sz="3600" dirty="0"/>
          </a:p>
        </p:txBody>
      </p:sp>
    </p:spTree>
    <p:extLst>
      <p:ext uri="{BB962C8B-B14F-4D97-AF65-F5344CB8AC3E}">
        <p14:creationId xmlns:p14="http://schemas.microsoft.com/office/powerpoint/2010/main" val="3998179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is Another Great Option!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38" t="19409" r="42498" b="30739"/>
          <a:stretch/>
        </p:blipFill>
        <p:spPr bwMode="auto">
          <a:xfrm>
            <a:off x="889033" y="1444920"/>
            <a:ext cx="5248242" cy="436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account.incentive-inc.com/$2/file/images/support/tutorials/azure-i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2663939"/>
            <a:ext cx="5486400" cy="19844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0826" y="5896748"/>
            <a:ext cx="4364656" cy="646331"/>
          </a:xfrm>
          <a:prstGeom prst="rect">
            <a:avLst/>
          </a:prstGeom>
        </p:spPr>
        <p:txBody>
          <a:bodyPr wrap="none">
            <a:spAutoFit/>
          </a:bodyPr>
          <a:lstStyle/>
          <a:p>
            <a:r>
              <a:rPr lang="en-US" sz="3600" dirty="0">
                <a:hlinkClick r:id="rId4"/>
              </a:rPr>
              <a:t>http://</a:t>
            </a:r>
            <a:r>
              <a:rPr lang="en-US" sz="3600" dirty="0" smtClean="0">
                <a:hlinkClick r:id="rId4"/>
              </a:rPr>
              <a:t>bit.ly/1BOZZ2G</a:t>
            </a:r>
            <a:endParaRPr lang="en-US" sz="3600" dirty="0"/>
          </a:p>
        </p:txBody>
      </p:sp>
    </p:spTree>
    <p:extLst>
      <p:ext uri="{BB962C8B-B14F-4D97-AF65-F5344CB8AC3E}">
        <p14:creationId xmlns:p14="http://schemas.microsoft.com/office/powerpoint/2010/main" val="3236744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Don’t Do What Jared Did…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914" y="1928702"/>
            <a:ext cx="5822873" cy="3862498"/>
          </a:xfrm>
          <a:prstGeom prst="rect">
            <a:avLst/>
          </a:prstGeom>
        </p:spPr>
      </p:pic>
      <p:sp>
        <p:nvSpPr>
          <p:cNvPr id="5" name="&quot;No&quot; Symbol 4"/>
          <p:cNvSpPr/>
          <p:nvPr/>
        </p:nvSpPr>
        <p:spPr>
          <a:xfrm>
            <a:off x="1523999" y="1285876"/>
            <a:ext cx="8763001" cy="5214826"/>
          </a:xfrm>
          <a:prstGeom prst="noSmoking">
            <a:avLst/>
          </a:prstGeom>
          <a:solidFill>
            <a:schemeClr val="accent6"/>
          </a:solidFill>
          <a:ln>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100845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p:txBody>
          <a:bodyPr/>
          <a:lstStyle/>
          <a:p>
            <a:r>
              <a:rPr lang="en-US" dirty="0"/>
              <a:t>Microsoft documentation</a:t>
            </a:r>
          </a:p>
          <a:p>
            <a:pPr lvl="1"/>
            <a:r>
              <a:rPr lang="en-US" dirty="0" smtClean="0">
                <a:hlinkClick r:id="rId2"/>
              </a:rPr>
              <a:t>http://msdn.Microsoft.com</a:t>
            </a:r>
            <a:endParaRPr lang="en-US" dirty="0" smtClean="0"/>
          </a:p>
          <a:p>
            <a:pPr lvl="1"/>
            <a:r>
              <a:rPr lang="en-US" dirty="0" smtClean="0">
                <a:hlinkClick r:id="rId3"/>
              </a:rPr>
              <a:t>http://dev.Windows.com</a:t>
            </a:r>
            <a:endParaRPr lang="en-US" dirty="0" smtClean="0"/>
          </a:p>
          <a:p>
            <a:r>
              <a:rPr lang="en-US" dirty="0" smtClean="0"/>
              <a:t>Microsoft training</a:t>
            </a:r>
          </a:p>
          <a:p>
            <a:pPr lvl="1"/>
            <a:r>
              <a:rPr lang="en-US" dirty="0" smtClean="0">
                <a:hlinkClick r:id="rId4"/>
              </a:rPr>
              <a:t>http://msevents.Microsoft.com</a:t>
            </a:r>
            <a:endParaRPr lang="en-US" dirty="0" smtClean="0"/>
          </a:p>
          <a:p>
            <a:pPr lvl="1"/>
            <a:r>
              <a:rPr lang="en-US" dirty="0" smtClean="0">
                <a:hlinkClick r:id="rId5"/>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8051" t="8030" r="8255" b="16643"/>
          <a:stretch/>
        </p:blipFill>
        <p:spPr bwMode="auto">
          <a:xfrm>
            <a:off x="6484401" y="2338280"/>
            <a:ext cx="5104563" cy="36753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222608" y="6046701"/>
            <a:ext cx="5707132" cy="261610"/>
          </a:xfrm>
          <a:prstGeom prst="rect">
            <a:avLst/>
          </a:prstGeom>
        </p:spPr>
        <p:txBody>
          <a:bodyPr wrap="square">
            <a:spAutoFit/>
          </a:bodyPr>
          <a:lstStyle/>
          <a:p>
            <a:r>
              <a:rPr lang="en-US" sz="1100" u="sng" dirty="0">
                <a:hlinkClick r:id="rId7"/>
              </a:rPr>
              <a:t>http://www.microsoftvirtualacademy.com/training-courses/a-developers-guide-to-windows-10</a:t>
            </a:r>
            <a:endParaRPr lang="en-US" sz="1100" dirty="0"/>
          </a:p>
        </p:txBody>
      </p:sp>
      <p:sp>
        <p:nvSpPr>
          <p:cNvPr id="5" name="Rectangle 4"/>
          <p:cNvSpPr/>
          <p:nvPr/>
        </p:nvSpPr>
        <p:spPr>
          <a:xfrm>
            <a:off x="6651349" y="1866610"/>
            <a:ext cx="4770665" cy="461665"/>
          </a:xfrm>
          <a:prstGeom prst="rect">
            <a:avLst/>
          </a:prstGeom>
        </p:spPr>
        <p:txBody>
          <a:bodyPr wrap="none">
            <a:spAutoFit/>
          </a:bodyPr>
          <a:lstStyle/>
          <a:p>
            <a:r>
              <a:rPr lang="en-US" sz="2400" b="1" dirty="0"/>
              <a:t>A Developers Guide to Windows 10</a:t>
            </a:r>
          </a:p>
        </p:txBody>
      </p:sp>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Props1.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68D0AFCE-D25C-4B4B-AA36-CC57F5A3164B}">
  <ds:schemaRefs>
    <ds:schemaRef ds:uri="http://purl.org/dc/terms/"/>
    <ds:schemaRef ds:uri="http://schemas.openxmlformats.org/package/2006/metadata/core-properties"/>
    <ds:schemaRef ds:uri="http://purl.org/dc/dcmitype/"/>
    <ds:schemaRef ds:uri="http://schemas.microsoft.com/office/infopath/2007/PartnerControls"/>
    <ds:schemaRef ds:uri="27aa9422-7f1f-4c84-9cdf-302b1a67e513"/>
    <ds:schemaRef ds:uri="http://schemas.microsoft.com/office/2006/documentManagement/types"/>
    <ds:schemaRef ds:uri="http://purl.org/dc/elements/1.1/"/>
    <ds:schemaRef ds:uri="http://schemas.microsoft.com/office/2006/metadata/properties"/>
    <ds:schemaRef ds:uri="05FD27EB-CB97-4E61-B9E7-0CFF7914CBA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1957</Words>
  <Application>Microsoft Office PowerPoint</Application>
  <PresentationFormat>Widescreen</PresentationFormat>
  <Paragraphs>402</Paragraphs>
  <Slides>42</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Arial</vt:lpstr>
      <vt:lpstr>Calibri</vt:lpstr>
      <vt:lpstr>Consolas</vt:lpstr>
      <vt:lpstr>Segoe UI</vt:lpstr>
      <vt:lpstr>Segoe UI Light</vt:lpstr>
      <vt:lpstr>Segoe UI Semibold</vt:lpstr>
      <vt:lpstr>PPT%20Theme</vt:lpstr>
      <vt:lpstr>A Developers Guide to Windows 10</vt:lpstr>
      <vt:lpstr>PowerPoint Presentation</vt:lpstr>
      <vt:lpstr>Spread the word and the mayo.</vt:lpstr>
      <vt:lpstr>PowerPoint Presentation</vt:lpstr>
      <vt:lpstr>Install the preview only if you… </vt:lpstr>
      <vt:lpstr>Hyper-V is a Great (Safe) Option</vt:lpstr>
      <vt:lpstr>Azure is Another Great Option!</vt:lpstr>
      <vt:lpstr>But Don’t Do What Jared Did…</vt:lpstr>
      <vt:lpstr>Microsoft Developer Network</vt:lpstr>
      <vt:lpstr>Microsoft Virtual Academy</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The Universal Windows Platform can update at its own cadence</vt:lpstr>
      <vt:lpstr>Windows app</vt:lpstr>
      <vt:lpstr>The developer story</vt:lpstr>
      <vt:lpstr>Hello devices</vt:lpstr>
      <vt:lpstr>PowerPoint Presentation</vt:lpstr>
      <vt:lpstr>Platform extensions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Users love apps that  work great on all their devices</vt:lpstr>
      <vt:lpstr>Test capabilities at runtime</vt:lpstr>
      <vt:lpstr>One simple, unified, integrated development environment</vt:lpstr>
      <vt:lpstr>Visual Studio 2015 Editions</vt:lpstr>
      <vt:lpstr>Introducing “Template 10”</vt:lpstr>
      <vt:lpstr>Contribute to Template10 http://aka.ms/template10</vt:lpstr>
      <vt:lpstr>PowerPoint Presentation</vt:lpstr>
      <vt:lpstr>Thanks!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2015-06-18T01:11:53Z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